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Raleway"/>
      <p:regular r:id="rId19"/>
      <p:bold r:id="rId20"/>
      <p:italic r:id="rId21"/>
      <p:boldItalic r:id="rId22"/>
    </p:embeddedFont>
    <p:embeddedFont>
      <p:font typeface="Roboto"/>
      <p:regular r:id="rId23"/>
      <p:bold r:id="rId24"/>
      <p:italic r:id="rId25"/>
      <p:boldItalic r:id="rId26"/>
    </p:embeddedFont>
    <p:embeddedFont>
      <p:font typeface="Lato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bold.fntdata"/><Relationship Id="rId22" Type="http://schemas.openxmlformats.org/officeDocument/2006/relationships/font" Target="fonts/Raleway-boldItalic.fntdata"/><Relationship Id="rId21" Type="http://schemas.openxmlformats.org/officeDocument/2006/relationships/font" Target="fonts/Raleway-italic.fntdata"/><Relationship Id="rId24" Type="http://schemas.openxmlformats.org/officeDocument/2006/relationships/font" Target="fonts/Roboto-bold.fntdata"/><Relationship Id="rId23" Type="http://schemas.openxmlformats.org/officeDocument/2006/relationships/font" Target="fonts/Robot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boldItalic.fntdata"/><Relationship Id="rId25" Type="http://schemas.openxmlformats.org/officeDocument/2006/relationships/font" Target="fonts/Roboto-italic.fntdata"/><Relationship Id="rId28" Type="http://schemas.openxmlformats.org/officeDocument/2006/relationships/font" Target="fonts/Lato-bold.fntdata"/><Relationship Id="rId27" Type="http://schemas.openxmlformats.org/officeDocument/2006/relationships/font" Target="fonts/La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La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aleway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6fa3c898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6fa3c89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1a0b846b53_0_46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1a0b846b53_0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1b6fcb46d0_0_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1b6fcb46d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1b60444934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1b604449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584c30676f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584c30676f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c6fa3c898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c6fa3c89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1a0b846b53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1a0b846b5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84c30676f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84c30676f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1a0b846b53_0_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1a0b846b53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1a0b846b53_0_4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1a0b846b53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c6fa3c898_0_1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c6fa3c89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1b6fcb46d0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1b6fcb46d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1a0b846b53_0_48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1a0b846b53_0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Capital Project: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Strain Road Community Drainage &amp; Sewer</a:t>
            </a:r>
            <a:endParaRPr sz="2400"/>
          </a:p>
        </p:txBody>
      </p:sp>
      <p:pic>
        <p:nvPicPr>
          <p:cNvPr id="73" name="Google Shape;73;p13" title="IMG_0881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832800"/>
            <a:ext cx="2066926" cy="275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3001" y="1922225"/>
            <a:ext cx="2945996" cy="266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0722" y="1963075"/>
            <a:ext cx="2902503" cy="26664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 txBox="1"/>
          <p:nvPr/>
        </p:nvSpPr>
        <p:spPr>
          <a:xfrm>
            <a:off x="803375" y="4129125"/>
            <a:ext cx="17844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6B26B"/>
                </a:solidFill>
                <a:latin typeface="Lato"/>
                <a:ea typeface="Lato"/>
                <a:cs typeface="Lato"/>
                <a:sym typeface="Lato"/>
              </a:rPr>
              <a:t>May 9, 2024</a:t>
            </a:r>
            <a:endParaRPr sz="1200">
              <a:solidFill>
                <a:srgbClr val="F6B26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" name="Google Shape;77;p13"/>
          <p:cNvSpPr txBox="1"/>
          <p:nvPr/>
        </p:nvSpPr>
        <p:spPr>
          <a:xfrm>
            <a:off x="3550875" y="4129125"/>
            <a:ext cx="17844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6B26B"/>
                </a:solidFill>
                <a:latin typeface="Lato"/>
                <a:ea typeface="Lato"/>
                <a:cs typeface="Lato"/>
                <a:sym typeface="Lato"/>
              </a:rPr>
              <a:t>1964 I-65-3(37)</a:t>
            </a:r>
            <a:endParaRPr sz="1200">
              <a:solidFill>
                <a:srgbClr val="F6B26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" name="Google Shape;78;p13"/>
          <p:cNvSpPr txBox="1"/>
          <p:nvPr/>
        </p:nvSpPr>
        <p:spPr>
          <a:xfrm>
            <a:off x="6918825" y="4081450"/>
            <a:ext cx="17844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6B26B"/>
                </a:solidFill>
                <a:latin typeface="Lato"/>
                <a:ea typeface="Lato"/>
                <a:cs typeface="Lato"/>
                <a:sym typeface="Lato"/>
              </a:rPr>
              <a:t>~1970</a:t>
            </a:r>
            <a:endParaRPr sz="1200">
              <a:solidFill>
                <a:srgbClr val="F6B26B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/>
          <p:nvPr>
            <p:ph type="title"/>
          </p:nvPr>
        </p:nvSpPr>
        <p:spPr>
          <a:xfrm>
            <a:off x="486125" y="469450"/>
            <a:ext cx="75339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II : Drainage East Strain Rd</a:t>
            </a:r>
            <a:endParaRPr/>
          </a:p>
        </p:txBody>
      </p:sp>
      <p:pic>
        <p:nvPicPr>
          <p:cNvPr id="176" name="Google Shape;17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75" y="1257250"/>
            <a:ext cx="2299524" cy="303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3150" y="1315875"/>
            <a:ext cx="2086875" cy="2843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4325" y="1257250"/>
            <a:ext cx="2250900" cy="308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80170" y="1257250"/>
            <a:ext cx="2163830" cy="290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3"/>
          <p:cNvSpPr txBox="1"/>
          <p:nvPr>
            <p:ph type="title"/>
          </p:nvPr>
        </p:nvSpPr>
        <p:spPr>
          <a:xfrm>
            <a:off x="486125" y="469450"/>
            <a:ext cx="75339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II : Drainage East Strain Rd</a:t>
            </a:r>
            <a:endParaRPr/>
          </a:p>
        </p:txBody>
      </p:sp>
      <p:pic>
        <p:nvPicPr>
          <p:cNvPr id="185" name="Google Shape;18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8750" y="989000"/>
            <a:ext cx="6115201" cy="36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 txBox="1"/>
          <p:nvPr>
            <p:ph type="title"/>
          </p:nvPr>
        </p:nvSpPr>
        <p:spPr>
          <a:xfrm>
            <a:off x="486125" y="469450"/>
            <a:ext cx="75339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Sanitary Sewer Upgrades</a:t>
            </a:r>
            <a:endParaRPr/>
          </a:p>
        </p:txBody>
      </p:sp>
      <p:pic>
        <p:nvPicPr>
          <p:cNvPr id="191" name="Google Shape;19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125" y="1046000"/>
            <a:ext cx="5770499" cy="366197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4"/>
          <p:cNvSpPr txBox="1"/>
          <p:nvPr/>
        </p:nvSpPr>
        <p:spPr>
          <a:xfrm>
            <a:off x="6291750" y="974125"/>
            <a:ext cx="23751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Existing Conditions: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12” </a:t>
            </a: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Force Main (Buc-ee’s)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24” Force Main (Canebrake)</a:t>
            </a: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110 Septic Systems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Luke St (25)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West Strain (4)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Beech St (9)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Ash St (16)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Magnolia St (12)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Cedar St (10)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East Strain (20)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Hickory St (14)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198" name="Google Shape;198;p25"/>
          <p:cNvSpPr txBox="1"/>
          <p:nvPr>
            <p:ph idx="1" type="body"/>
          </p:nvPr>
        </p:nvSpPr>
        <p:spPr>
          <a:xfrm>
            <a:off x="3036299" y="1423375"/>
            <a:ext cx="4472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99" name="Google Shape;199;p25"/>
          <p:cNvSpPr txBox="1"/>
          <p:nvPr/>
        </p:nvSpPr>
        <p:spPr>
          <a:xfrm>
            <a:off x="1794750" y="1242475"/>
            <a:ext cx="6356400" cy="28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Project will be ongoing for FY 2025-2026.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Placing project into phases allows work to commence faster and tighten scope as some drainage issues that are corrected will improve existing drain field lines.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/>
          <p:nvPr>
            <p:ph type="title"/>
          </p:nvPr>
        </p:nvSpPr>
        <p:spPr>
          <a:xfrm>
            <a:off x="203575" y="263975"/>
            <a:ext cx="4045200" cy="131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84" name="Google Shape;84;p1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Project Status</a:t>
            </a:r>
            <a:endParaRPr b="1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City has requested preliminary design services with Krebs Engineering to develop plans under the SRF funds program to address deficient infrastructure in the area.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 u="sng"/>
              <a:t>ADEM has committed assistance for preliminary design services.</a:t>
            </a:r>
            <a:endParaRPr b="1" sz="1500" u="sng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Total scope of the project will include 4 phases of rehabilitation as a capital project in order of priority.</a:t>
            </a:r>
            <a:endParaRPr sz="1500"/>
          </a:p>
        </p:txBody>
      </p:sp>
      <p:pic>
        <p:nvPicPr>
          <p:cNvPr id="85" name="Google Shape;8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975" y="2231900"/>
            <a:ext cx="4188400" cy="250692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4"/>
          <p:cNvSpPr/>
          <p:nvPr/>
        </p:nvSpPr>
        <p:spPr>
          <a:xfrm rot="-5678954">
            <a:off x="1886601" y="3857078"/>
            <a:ext cx="560778" cy="25776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FF"/>
                </a:solidFill>
                <a:latin typeface="Arial"/>
              </a:rPr>
              <a:t>I-65</a:t>
            </a:r>
          </a:p>
        </p:txBody>
      </p:sp>
      <p:sp>
        <p:nvSpPr>
          <p:cNvPr id="87" name="Google Shape;87;p14"/>
          <p:cNvSpPr/>
          <p:nvPr/>
        </p:nvSpPr>
        <p:spPr>
          <a:xfrm rot="263311">
            <a:off x="131974" y="3301405"/>
            <a:ext cx="1178463" cy="21162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FF"/>
                </a:solidFill>
                <a:latin typeface="Arial"/>
              </a:rPr>
              <a:t>West Strain Rd</a:t>
            </a:r>
          </a:p>
        </p:txBody>
      </p:sp>
      <p:sp>
        <p:nvSpPr>
          <p:cNvPr id="88" name="Google Shape;88;p14"/>
          <p:cNvSpPr/>
          <p:nvPr/>
        </p:nvSpPr>
        <p:spPr>
          <a:xfrm rot="-5400000">
            <a:off x="3592221" y="3405146"/>
            <a:ext cx="1440269" cy="3011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FF"/>
                </a:solidFill>
                <a:latin typeface="Arial"/>
              </a:rPr>
              <a:t>Lindsay Lane</a:t>
            </a:r>
          </a:p>
        </p:txBody>
      </p:sp>
      <p:sp>
        <p:nvSpPr>
          <p:cNvPr id="89" name="Google Shape;89;p14"/>
          <p:cNvSpPr/>
          <p:nvPr/>
        </p:nvSpPr>
        <p:spPr>
          <a:xfrm>
            <a:off x="1484425" y="2517925"/>
            <a:ext cx="2677350" cy="2200475"/>
          </a:xfrm>
          <a:custGeom>
            <a:rect b="b" l="l" r="r" t="t"/>
            <a:pathLst>
              <a:path extrusionOk="0" h="88019" w="107094">
                <a:moveTo>
                  <a:pt x="8175" y="0"/>
                </a:moveTo>
                <a:lnTo>
                  <a:pt x="46053" y="273"/>
                </a:lnTo>
                <a:lnTo>
                  <a:pt x="45508" y="22073"/>
                </a:lnTo>
                <a:lnTo>
                  <a:pt x="52048" y="20710"/>
                </a:lnTo>
                <a:lnTo>
                  <a:pt x="51503" y="31611"/>
                </a:lnTo>
                <a:lnTo>
                  <a:pt x="64856" y="34336"/>
                </a:lnTo>
                <a:lnTo>
                  <a:pt x="100009" y="35698"/>
                </a:lnTo>
                <a:lnTo>
                  <a:pt x="107094" y="36516"/>
                </a:lnTo>
                <a:lnTo>
                  <a:pt x="106821" y="68126"/>
                </a:lnTo>
                <a:lnTo>
                  <a:pt x="67308" y="68126"/>
                </a:lnTo>
                <a:lnTo>
                  <a:pt x="65401" y="88019"/>
                </a:lnTo>
                <a:lnTo>
                  <a:pt x="38423" y="85294"/>
                </a:lnTo>
                <a:lnTo>
                  <a:pt x="31610" y="46871"/>
                </a:lnTo>
                <a:lnTo>
                  <a:pt x="0" y="43601"/>
                </a:lnTo>
                <a:close/>
              </a:path>
            </a:pathLst>
          </a:custGeom>
          <a:noFill/>
          <a:ln cap="flat" cmpd="sng" w="38100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0" name="Google Shape;90;p14"/>
          <p:cNvSpPr/>
          <p:nvPr/>
        </p:nvSpPr>
        <p:spPr>
          <a:xfrm>
            <a:off x="2846975" y="1720850"/>
            <a:ext cx="1008300" cy="435900"/>
          </a:xfrm>
          <a:prstGeom prst="wedgeRectCallout">
            <a:avLst>
              <a:gd fmla="val -72974" name="adj1"/>
              <a:gd fmla="val 198497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Project Limits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North arrow | Free SVG" id="91" name="Google Shape;9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695" y="1420975"/>
            <a:ext cx="735775" cy="73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Initial Drainage Project Goals</a:t>
            </a:r>
            <a:endParaRPr/>
          </a:p>
        </p:txBody>
      </p:sp>
      <p:grpSp>
        <p:nvGrpSpPr>
          <p:cNvPr id="97" name="Google Shape;97;p15"/>
          <p:cNvGrpSpPr/>
          <p:nvPr/>
        </p:nvGrpSpPr>
        <p:grpSpPr>
          <a:xfrm>
            <a:off x="4380624" y="1483401"/>
            <a:ext cx="2613249" cy="1726574"/>
            <a:chOff x="4393574" y="1857800"/>
            <a:chExt cx="2613249" cy="1726574"/>
          </a:xfrm>
        </p:grpSpPr>
        <p:sp>
          <p:nvSpPr>
            <p:cNvPr id="98" name="Google Shape;98;p15"/>
            <p:cNvSpPr/>
            <p:nvPr/>
          </p:nvSpPr>
          <p:spPr>
            <a:xfrm>
              <a:off x="4849302" y="3079475"/>
              <a:ext cx="1958400" cy="133500"/>
            </a:xfrm>
            <a:prstGeom prst="rect">
              <a:avLst/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9" name="Google Shape;99;p15"/>
            <p:cNvGrpSpPr/>
            <p:nvPr/>
          </p:nvGrpSpPr>
          <p:grpSpPr>
            <a:xfrm>
              <a:off x="4393574" y="1857800"/>
              <a:ext cx="2613249" cy="1726574"/>
              <a:chOff x="4393574" y="1857800"/>
              <a:chExt cx="2613249" cy="1726574"/>
            </a:xfrm>
          </p:grpSpPr>
          <p:grpSp>
            <p:nvGrpSpPr>
              <p:cNvPr id="100" name="Google Shape;100;p15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01" name="Google Shape;101;p15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02" name="Google Shape;102;p15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03" name="Google Shape;103;p15"/>
              <p:cNvSpPr txBox="1"/>
              <p:nvPr/>
            </p:nvSpPr>
            <p:spPr>
              <a:xfrm>
                <a:off x="4393574" y="3212974"/>
                <a:ext cx="9219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200">
                    <a:latin typeface="Roboto"/>
                    <a:ea typeface="Roboto"/>
                    <a:cs typeface="Roboto"/>
                    <a:sym typeface="Roboto"/>
                  </a:rPr>
                  <a:t>Summer </a:t>
                </a:r>
                <a:r>
                  <a:rPr b="1" lang="en" sz="1200">
                    <a:latin typeface="Roboto"/>
                    <a:ea typeface="Roboto"/>
                    <a:cs typeface="Roboto"/>
                    <a:sym typeface="Roboto"/>
                  </a:rPr>
                  <a:t>2025</a:t>
                </a:r>
                <a:endParaRPr b="1" sz="12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04" name="Google Shape;104;p15"/>
              <p:cNvSpPr txBox="1"/>
              <p:nvPr/>
            </p:nvSpPr>
            <p:spPr>
              <a:xfrm>
                <a:off x="4753223" y="185780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800">
                    <a:latin typeface="Roboto"/>
                    <a:ea typeface="Roboto"/>
                    <a:cs typeface="Roboto"/>
                    <a:sym typeface="Roboto"/>
                  </a:rPr>
                  <a:t>Plan Set &amp; Bids Phase II</a:t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800">
                    <a:latin typeface="Roboto"/>
                    <a:ea typeface="Roboto"/>
                    <a:cs typeface="Roboto"/>
                    <a:sym typeface="Roboto"/>
                  </a:rPr>
                  <a:t>Drainage projects on Strain West should be under construction at this point, and plans for Phase II drainage have been let.</a:t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05" name="Google Shape;105;p15"/>
          <p:cNvGrpSpPr/>
          <p:nvPr/>
        </p:nvGrpSpPr>
        <p:grpSpPr>
          <a:xfrm>
            <a:off x="6422848" y="2328199"/>
            <a:ext cx="2721152" cy="1735652"/>
            <a:chOff x="6435798" y="2702598"/>
            <a:chExt cx="2721152" cy="1735652"/>
          </a:xfrm>
        </p:grpSpPr>
        <p:sp>
          <p:nvSpPr>
            <p:cNvPr id="106" name="Google Shape;106;p15"/>
            <p:cNvSpPr/>
            <p:nvPr/>
          </p:nvSpPr>
          <p:spPr>
            <a:xfrm>
              <a:off x="6807650" y="3079475"/>
              <a:ext cx="2349300" cy="133500"/>
            </a:xfrm>
            <a:prstGeom prst="rect">
              <a:avLst/>
            </a:prstGeom>
            <a:solidFill>
              <a:srgbClr val="0856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7" name="Google Shape;107;p15"/>
            <p:cNvGrpSpPr/>
            <p:nvPr/>
          </p:nvGrpSpPr>
          <p:grpSpPr>
            <a:xfrm>
              <a:off x="6435798" y="2702598"/>
              <a:ext cx="2494575" cy="1735652"/>
              <a:chOff x="6435798" y="2702598"/>
              <a:chExt cx="2494575" cy="1735652"/>
            </a:xfrm>
          </p:grpSpPr>
          <p:grpSp>
            <p:nvGrpSpPr>
              <p:cNvPr id="108" name="Google Shape;108;p15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09" name="Google Shape;109;p15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10" name="Google Shape;110;p15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11" name="Google Shape;111;p15"/>
              <p:cNvSpPr txBox="1"/>
              <p:nvPr/>
            </p:nvSpPr>
            <p:spPr>
              <a:xfrm>
                <a:off x="6435798" y="2702598"/>
                <a:ext cx="933900" cy="29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200">
                    <a:latin typeface="Roboto"/>
                    <a:ea typeface="Roboto"/>
                    <a:cs typeface="Roboto"/>
                    <a:sym typeface="Roboto"/>
                  </a:rPr>
                  <a:t> Fall </a:t>
                </a:r>
                <a:r>
                  <a:rPr b="1" lang="en" sz="1200">
                    <a:latin typeface="Roboto"/>
                    <a:ea typeface="Roboto"/>
                    <a:cs typeface="Roboto"/>
                    <a:sym typeface="Roboto"/>
                  </a:rPr>
                  <a:t>2025</a:t>
                </a:r>
                <a:endParaRPr b="1" sz="12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12" name="Google Shape;112;p15"/>
              <p:cNvSpPr txBox="1"/>
              <p:nvPr/>
            </p:nvSpPr>
            <p:spPr>
              <a:xfrm>
                <a:off x="6676773" y="349445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800">
                    <a:latin typeface="Roboto"/>
                    <a:ea typeface="Roboto"/>
                    <a:cs typeface="Roboto"/>
                    <a:sym typeface="Roboto"/>
                  </a:rPr>
                  <a:t>Assessment for Phase III &amp; IV</a:t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800">
                    <a:latin typeface="Roboto"/>
                    <a:ea typeface="Roboto"/>
                    <a:cs typeface="Roboto"/>
                    <a:sym typeface="Roboto"/>
                  </a:rPr>
                  <a:t>Next step to scope Phase I &amp; II improvements to local area drainage for scope development in final two phases.</a:t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13" name="Google Shape;113;p15"/>
          <p:cNvGrpSpPr/>
          <p:nvPr/>
        </p:nvGrpSpPr>
        <p:grpSpPr>
          <a:xfrm>
            <a:off x="483041" y="1483401"/>
            <a:ext cx="2580731" cy="1728863"/>
            <a:chOff x="495991" y="1857800"/>
            <a:chExt cx="2580731" cy="1728863"/>
          </a:xfrm>
        </p:grpSpPr>
        <p:sp>
          <p:nvSpPr>
            <p:cNvPr id="114" name="Google Shape;114;p15"/>
            <p:cNvSpPr/>
            <p:nvPr/>
          </p:nvSpPr>
          <p:spPr>
            <a:xfrm>
              <a:off x="932600" y="3079475"/>
              <a:ext cx="1958400" cy="133500"/>
            </a:xfrm>
            <a:prstGeom prst="rect">
              <a:avLst/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5" name="Google Shape;115;p15"/>
            <p:cNvGrpSpPr/>
            <p:nvPr/>
          </p:nvGrpSpPr>
          <p:grpSpPr>
            <a:xfrm>
              <a:off x="495991" y="1857800"/>
              <a:ext cx="2580731" cy="1728863"/>
              <a:chOff x="495991" y="1857800"/>
              <a:chExt cx="2580731" cy="1728863"/>
            </a:xfrm>
          </p:grpSpPr>
          <p:sp>
            <p:nvSpPr>
              <p:cNvPr id="116" name="Google Shape;116;p15"/>
              <p:cNvSpPr txBox="1"/>
              <p:nvPr/>
            </p:nvSpPr>
            <p:spPr>
              <a:xfrm>
                <a:off x="495991" y="3215263"/>
                <a:ext cx="8712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200">
                    <a:latin typeface="Roboto"/>
                    <a:ea typeface="Roboto"/>
                    <a:cs typeface="Roboto"/>
                    <a:sym typeface="Roboto"/>
                  </a:rPr>
                  <a:t>Fall </a:t>
                </a:r>
                <a:r>
                  <a:rPr b="1" lang="en" sz="1200">
                    <a:latin typeface="Roboto"/>
                    <a:ea typeface="Roboto"/>
                    <a:cs typeface="Roboto"/>
                    <a:sym typeface="Roboto"/>
                  </a:rPr>
                  <a:t>2024</a:t>
                </a:r>
                <a:endParaRPr b="1" sz="12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17" name="Google Shape;117;p15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18" name="Google Shape;118;p15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19" name="Google Shape;119;p15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20" name="Google Shape;120;p15"/>
              <p:cNvSpPr txBox="1"/>
              <p:nvPr/>
            </p:nvSpPr>
            <p:spPr>
              <a:xfrm>
                <a:off x="823122" y="185780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800">
                    <a:latin typeface="Roboto"/>
                    <a:ea typeface="Roboto"/>
                    <a:cs typeface="Roboto"/>
                    <a:sym typeface="Roboto"/>
                  </a:rPr>
                  <a:t>Scope Development &amp; application to SRF</a:t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800">
                    <a:latin typeface="Roboto"/>
                    <a:ea typeface="Roboto"/>
                    <a:cs typeface="Roboto"/>
                    <a:sym typeface="Roboto"/>
                  </a:rPr>
                  <a:t>Preliminary design services and application to SRF for Phase I</a:t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21" name="Google Shape;121;p15"/>
          <p:cNvGrpSpPr/>
          <p:nvPr/>
        </p:nvGrpSpPr>
        <p:grpSpPr>
          <a:xfrm>
            <a:off x="2376402" y="2328200"/>
            <a:ext cx="2637598" cy="1735651"/>
            <a:chOff x="2389352" y="2702599"/>
            <a:chExt cx="2637598" cy="1735651"/>
          </a:xfrm>
        </p:grpSpPr>
        <p:sp>
          <p:nvSpPr>
            <p:cNvPr id="122" name="Google Shape;122;p15"/>
            <p:cNvSpPr/>
            <p:nvPr/>
          </p:nvSpPr>
          <p:spPr>
            <a:xfrm>
              <a:off x="2890952" y="3079475"/>
              <a:ext cx="1958400" cy="133500"/>
            </a:xfrm>
            <a:prstGeom prst="rect">
              <a:avLst/>
            </a:prstGeom>
            <a:solidFill>
              <a:srgbClr val="0856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3" name="Google Shape;123;p15"/>
            <p:cNvGrpSpPr/>
            <p:nvPr/>
          </p:nvGrpSpPr>
          <p:grpSpPr>
            <a:xfrm>
              <a:off x="2389352" y="2702599"/>
              <a:ext cx="2637598" cy="1735651"/>
              <a:chOff x="2389352" y="2702599"/>
              <a:chExt cx="2637598" cy="1735651"/>
            </a:xfrm>
          </p:grpSpPr>
          <p:sp>
            <p:nvSpPr>
              <p:cNvPr id="124" name="Google Shape;124;p15"/>
              <p:cNvSpPr txBox="1"/>
              <p:nvPr/>
            </p:nvSpPr>
            <p:spPr>
              <a:xfrm>
                <a:off x="2389352" y="2702599"/>
                <a:ext cx="10905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200">
                    <a:latin typeface="Roboto"/>
                    <a:ea typeface="Roboto"/>
                    <a:cs typeface="Roboto"/>
                    <a:sym typeface="Roboto"/>
                  </a:rPr>
                  <a:t>Spring 2025</a:t>
                </a:r>
                <a:endParaRPr b="1" sz="12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25" name="Google Shape;125;p15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26" name="Google Shape;126;p15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27" name="Google Shape;127;p15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28" name="Google Shape;128;p15"/>
              <p:cNvSpPr txBox="1"/>
              <p:nvPr/>
            </p:nvSpPr>
            <p:spPr>
              <a:xfrm>
                <a:off x="2773350" y="349445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800">
                    <a:latin typeface="Roboto"/>
                    <a:ea typeface="Roboto"/>
                    <a:cs typeface="Roboto"/>
                    <a:sym typeface="Roboto"/>
                  </a:rPr>
                  <a:t>Plan set &amp; Bids Phase I</a:t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800">
                    <a:latin typeface="Roboto"/>
                    <a:ea typeface="Roboto"/>
                    <a:cs typeface="Roboto"/>
                    <a:sym typeface="Roboto"/>
                  </a:rPr>
                  <a:t>Focus on immediate drainage items on Strain Rd West basin. Begin Phase II preliminary design while Phase I under construction.</a:t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6" title="IMG_0945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6775" y="2147925"/>
            <a:ext cx="2186323" cy="2457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825" y="599075"/>
            <a:ext cx="2612476" cy="238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6"/>
          <p:cNvSpPr txBox="1"/>
          <p:nvPr/>
        </p:nvSpPr>
        <p:spPr>
          <a:xfrm>
            <a:off x="5067825" y="630850"/>
            <a:ext cx="3310800" cy="39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Strain Road Drainage Area</a:t>
            </a:r>
            <a:endParaRPr b="1" sz="1800" u="sng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 u="sng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Drainage area includes 442 acres.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Estimated peak Urban runoff exceeds 1,020 cfs in a 100-year event.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Within the drainage basin the following neighborhoods have been developed over the past 10 years: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Natures Cove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Cambridge Townhomes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Steeplechase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New developments required to meet pre/post runoff, City required the installation of 7 detention facilities.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Existing drainage infrastructure West of I-65 was not sized for this basin.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Luke St, West of I-65 area was 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annexed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1973.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Strain Road East was annexed 1986.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7"/>
          <p:cNvSpPr txBox="1"/>
          <p:nvPr/>
        </p:nvSpPr>
        <p:spPr>
          <a:xfrm>
            <a:off x="5067825" y="630850"/>
            <a:ext cx="3310800" cy="39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May 8-9th, 2024 Weather event</a:t>
            </a:r>
            <a:endParaRPr b="1" u="sng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 u="sng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Destroyed access into the existing landfill at Strain Rd.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Overtopped roadways in multiple locations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Drainage area West of I-65 inundated due to lack of discharge and capacity.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Approximately 4.35 in. of precipitation within a 24-hour period 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occurred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Most if not all rain fell within 4 hour period, and Tc of the basin is approximately 4.19 hours to discharge.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1" name="Google Shape;14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900" y="630847"/>
            <a:ext cx="4567325" cy="380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/>
          <p:nvPr/>
        </p:nvSpPr>
        <p:spPr>
          <a:xfrm>
            <a:off x="5067825" y="630850"/>
            <a:ext cx="3310800" cy="39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Event Return Interval</a:t>
            </a:r>
            <a:endParaRPr b="1" sz="1800" u="sng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 u="sng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Based on latest NOAA Atlas 14 data, the event return interval most nearly matches a 25-year event or 4% storm.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Most if not all roadway pipes in basins are designed for 100-year event or 1% storms.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*Note*-reports ranged of 4”-6” of precipitation across the county during this event.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7" name="Google Shape;14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0" y="685350"/>
            <a:ext cx="4756174" cy="2751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18"/>
          <p:cNvCxnSpPr/>
          <p:nvPr/>
        </p:nvCxnSpPr>
        <p:spPr>
          <a:xfrm rot="10800000">
            <a:off x="1673200" y="2701400"/>
            <a:ext cx="3900" cy="278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9" name="Google Shape;149;p18"/>
          <p:cNvCxnSpPr/>
          <p:nvPr/>
        </p:nvCxnSpPr>
        <p:spPr>
          <a:xfrm flipH="1" rot="10800000">
            <a:off x="499400" y="2693225"/>
            <a:ext cx="1169700" cy="6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/>
          <p:nvPr>
            <p:ph type="title"/>
          </p:nvPr>
        </p:nvSpPr>
        <p:spPr>
          <a:xfrm>
            <a:off x="486125" y="469450"/>
            <a:ext cx="75339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I : Drainage West Strain Rd</a:t>
            </a:r>
            <a:endParaRPr/>
          </a:p>
        </p:txBody>
      </p:sp>
      <p:pic>
        <p:nvPicPr>
          <p:cNvPr id="155" name="Google Shape;15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75" y="1104850"/>
            <a:ext cx="2974999" cy="352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4250" y="1104850"/>
            <a:ext cx="2665125" cy="358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4100" y="1104850"/>
            <a:ext cx="2676706" cy="373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/>
          <p:nvPr>
            <p:ph type="title"/>
          </p:nvPr>
        </p:nvSpPr>
        <p:spPr>
          <a:xfrm>
            <a:off x="486125" y="469450"/>
            <a:ext cx="75339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I : Drainage West Strain Rd</a:t>
            </a:r>
            <a:endParaRPr/>
          </a:p>
        </p:txBody>
      </p:sp>
      <p:pic>
        <p:nvPicPr>
          <p:cNvPr id="163" name="Google Shape;16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9450" y="1018150"/>
            <a:ext cx="6004426" cy="357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 txBox="1"/>
          <p:nvPr>
            <p:ph type="title"/>
          </p:nvPr>
        </p:nvSpPr>
        <p:spPr>
          <a:xfrm>
            <a:off x="486125" y="469450"/>
            <a:ext cx="75339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I : Drainage West Strain Rd</a:t>
            </a:r>
            <a:endParaRPr/>
          </a:p>
        </p:txBody>
      </p:sp>
      <p:sp>
        <p:nvSpPr>
          <p:cNvPr id="169" name="Google Shape;169;p21"/>
          <p:cNvSpPr txBox="1"/>
          <p:nvPr/>
        </p:nvSpPr>
        <p:spPr>
          <a:xfrm>
            <a:off x="4692325" y="1148200"/>
            <a:ext cx="39744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Temporary measures are in place currently in failed areas.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Analyze and replace three “choke-point” culverts.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Acquire conservation easement, property, or drainage easement for area basin from I-65 to Strain Rd. Area is located on private property currently.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Streamline restoration, by </a:t>
            </a: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enhancing</a:t>
            </a: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cross section of channel. 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Chilogatee Stream Restoration Project in Park Complete - Great ..." id="170" name="Google Shape;17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" y="1222600"/>
            <a:ext cx="4387526" cy="3290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